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270" r:id="rId2"/>
    <p:sldId id="322" r:id="rId3"/>
    <p:sldId id="259" r:id="rId4"/>
    <p:sldId id="325" r:id="rId5"/>
    <p:sldId id="260" r:id="rId6"/>
    <p:sldId id="334" r:id="rId7"/>
    <p:sldId id="297" r:id="rId8"/>
    <p:sldId id="308" r:id="rId9"/>
    <p:sldId id="327" r:id="rId10"/>
    <p:sldId id="328" r:id="rId11"/>
    <p:sldId id="266" r:id="rId12"/>
    <p:sldId id="303" r:id="rId13"/>
    <p:sldId id="330" r:id="rId14"/>
    <p:sldId id="329" r:id="rId15"/>
    <p:sldId id="317" r:id="rId16"/>
    <p:sldId id="326" r:id="rId17"/>
    <p:sldId id="340" r:id="rId18"/>
    <p:sldId id="316" r:id="rId19"/>
    <p:sldId id="336" r:id="rId20"/>
    <p:sldId id="337" r:id="rId21"/>
    <p:sldId id="341" r:id="rId22"/>
    <p:sldId id="338" r:id="rId23"/>
    <p:sldId id="339" r:id="rId24"/>
    <p:sldId id="321" r:id="rId25"/>
    <p:sldId id="332" r:id="rId26"/>
    <p:sldId id="26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3" autoAdjust="0"/>
    <p:restoredTop sz="92833" autoAdjust="0"/>
  </p:normalViewPr>
  <p:slideViewPr>
    <p:cSldViewPr snapToGrid="0" snapToObjects="1">
      <p:cViewPr varScale="1">
        <p:scale>
          <a:sx n="107" d="100"/>
          <a:sy n="107" d="100"/>
        </p:scale>
        <p:origin x="-104" y="-264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12/4/14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2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A87A-31F5-834E-BF9B-4E9558B7A6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 between heart disease and body</a:t>
            </a:r>
            <a:r>
              <a:rPr lang="en-US" baseline="0" dirty="0" smtClean="0"/>
              <a:t> shape, the reason being visceral fat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subcutaneous fat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of both types</a:t>
            </a:r>
            <a:r>
              <a:rPr lang="en-US" baseline="0" dirty="0" smtClean="0"/>
              <a:t> of fat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A87A-31F5-834E-BF9B-4E9558B7A6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Benign tumor made of fat. May be heritable.</a:t>
            </a:r>
            <a:r>
              <a:rPr lang="en-US" baseline="0" dirty="0" smtClean="0"/>
              <a:t> Most common in adults 40-60 years old.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Mostly occurs in women</a:t>
            </a:r>
          </a:p>
          <a:p>
            <a:r>
              <a:rPr lang="en-US" sz="1200" dirty="0" smtClean="0"/>
              <a:t>May be genetic (heritable) </a:t>
            </a:r>
          </a:p>
          <a:p>
            <a:r>
              <a:rPr lang="en-US" sz="1200" dirty="0" smtClean="0"/>
              <a:t>Abnormal build up of adipose in the legs, even if weight is lost above the waist</a:t>
            </a:r>
          </a:p>
          <a:p>
            <a:r>
              <a:rPr lang="en-US" sz="1200" dirty="0" smtClean="0"/>
              <a:t>Legs are tender and bruise easily</a:t>
            </a:r>
          </a:p>
          <a:p>
            <a:r>
              <a:rPr lang="en-US" dirty="0" smtClean="0"/>
              <a:t>The extra fat can</a:t>
            </a:r>
            <a:r>
              <a:rPr lang="en-US" baseline="0" dirty="0" smtClean="0"/>
              <a:t> block lymph from traveling out of the legs, causing the lymph to gather in the legs and cause extra swelling.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08" y="3225940"/>
            <a:ext cx="4528122" cy="31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0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3.1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46063" y="1638300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What is obesity and how does BMI relate?</a:t>
            </a:r>
          </a:p>
        </p:txBody>
      </p:sp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Measure height and weight and relate it to body fat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42826"/>
            <a:ext cx="8229600" cy="372100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ea typeface="ヒラギノ明朝 ProN W3" charset="0"/>
                <a:cs typeface="Times New Roman" charset="0"/>
                <a:sym typeface="Times New Roman" charset="0"/>
              </a:rPr>
              <a:t>Body Mass Index (BMI)</a:t>
            </a:r>
          </a:p>
          <a:p>
            <a:pPr marL="57150" indent="0">
              <a:buNone/>
            </a:pPr>
            <a:endParaRPr lang="en-US" dirty="0" smtClean="0">
              <a:ea typeface="ヒラギノ明朝 ProN W3" charset="0"/>
              <a:cs typeface="Times New Roman" charset="0"/>
              <a:sym typeface="Times New Roman" charset="0"/>
            </a:endParaRPr>
          </a:p>
          <a:p>
            <a:pPr lvl="2"/>
            <a:r>
              <a:rPr lang="en-US" dirty="0" smtClean="0">
                <a:ea typeface="ヒラギノ明朝 ProN W3" charset="0"/>
                <a:cs typeface="Times New Roman" charset="0"/>
                <a:sym typeface="Times New Roman" charset="0"/>
              </a:rPr>
              <a:t> </a:t>
            </a:r>
            <a:r>
              <a:rPr lang="en-US" sz="2800" dirty="0" smtClean="0">
                <a:ea typeface="ヒラギノ明朝 ProN W3" charset="0"/>
                <a:cs typeface="Times New Roman" charset="0"/>
                <a:sym typeface="Times New Roman" charset="0"/>
              </a:rPr>
              <a:t>A ratio that assumes a direct relationship between height and weight.</a:t>
            </a:r>
          </a:p>
          <a:p>
            <a:pPr lvl="2"/>
            <a:endParaRPr lang="en-US" dirty="0" smtClean="0">
              <a:latin typeface="Times New Roman" charset="0"/>
              <a:cs typeface="Times New Roman" charset="0"/>
              <a:sym typeface="Times New Roman" charset="0"/>
            </a:endParaRPr>
          </a:p>
          <a:p>
            <a:pPr marL="704850" lvl="1" indent="-304800"/>
            <a:endParaRPr lang="en-US" dirty="0" smtClean="0"/>
          </a:p>
          <a:p>
            <a:pPr marL="704850" lvl="1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65" y="626687"/>
            <a:ext cx="8959635" cy="7236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Calculate Bill’s and Bob’s Body </a:t>
            </a:r>
            <a:r>
              <a:rPr lang="en-US" sz="2800" i="1" dirty="0"/>
              <a:t>Mass Index (BMI)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2913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20128"/>
              </p:ext>
            </p:extLst>
          </p:nvPr>
        </p:nvGraphicFramePr>
        <p:xfrm>
          <a:off x="1507923" y="2731225"/>
          <a:ext cx="6096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BILL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BOB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6’1’’</a:t>
                      </a:r>
                      <a:endParaRPr lang="en-US" sz="24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Cambria"/>
                          <a:cs typeface="Times New Roman"/>
                        </a:rPr>
                        <a:t>Height</a:t>
                      </a:r>
                      <a:endParaRPr lang="en-US" sz="240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Cambria"/>
                          <a:cs typeface="Times New Roman"/>
                        </a:rPr>
                        <a:t>5’8’’</a:t>
                      </a:r>
                      <a:endParaRPr lang="en-US" sz="240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260 </a:t>
                      </a:r>
                      <a:r>
                        <a:rPr lang="en-US" sz="2400" b="1" dirty="0" err="1">
                          <a:effectLst/>
                          <a:latin typeface="+mn-lt"/>
                          <a:ea typeface="Cambria"/>
                          <a:cs typeface="Times New Roman"/>
                        </a:rPr>
                        <a:t>lbs</a:t>
                      </a:r>
                      <a:endParaRPr lang="en-US" sz="24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Cambria"/>
                          <a:cs typeface="Times New Roman"/>
                        </a:rPr>
                        <a:t>Weight</a:t>
                      </a:r>
                      <a:endParaRPr lang="en-US" sz="240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210  </a:t>
                      </a:r>
                      <a:r>
                        <a:rPr lang="en-US" sz="2400" b="1" dirty="0" err="1">
                          <a:effectLst/>
                          <a:latin typeface="+mn-lt"/>
                          <a:ea typeface="Cambria"/>
                          <a:cs typeface="Times New Roman"/>
                        </a:rPr>
                        <a:t>lbs</a:t>
                      </a:r>
                      <a:endParaRPr lang="en-US" sz="24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24" y="1573138"/>
            <a:ext cx="6219453" cy="484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52536" y="3181873"/>
            <a:ext cx="1962988" cy="92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800" b="1" dirty="0" smtClean="0"/>
              <a:t>BMI = </a:t>
            </a:r>
            <a:r>
              <a:rPr lang="en-US" sz="1800" b="1" u="sng" dirty="0" smtClean="0"/>
              <a:t>weight (kg)</a:t>
            </a:r>
            <a:r>
              <a:rPr lang="en-US" sz="1800" b="1" dirty="0" smtClean="0"/>
              <a:t>                         	    height (m)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Bill’s &amp; Bob’s BMI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9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65" y="626687"/>
            <a:ext cx="8959635" cy="72361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Calculate Bill’s and Bob’s Body </a:t>
            </a:r>
            <a:r>
              <a:rPr lang="en-US" sz="2800" i="1" dirty="0"/>
              <a:t>Mass Index (BMI)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2913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13629"/>
              </p:ext>
            </p:extLst>
          </p:nvPr>
        </p:nvGraphicFramePr>
        <p:xfrm>
          <a:off x="1507923" y="2731225"/>
          <a:ext cx="6096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BILL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BOB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6’1’’</a:t>
                      </a:r>
                      <a:endParaRPr lang="en-US" sz="2400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Cambria"/>
                          <a:cs typeface="Times New Roman"/>
                        </a:rPr>
                        <a:t>Height</a:t>
                      </a:r>
                      <a:endParaRPr lang="en-US" sz="240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Cambria"/>
                          <a:cs typeface="Times New Roman"/>
                        </a:rPr>
                        <a:t>5’8’’</a:t>
                      </a:r>
                      <a:endParaRPr lang="en-US" sz="240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mbria"/>
                          <a:cs typeface="Times New Roman"/>
                        </a:rPr>
                        <a:t>260 </a:t>
                      </a:r>
                      <a:r>
                        <a:rPr lang="en-US" sz="2400" b="1" dirty="0" err="1">
                          <a:effectLst/>
                          <a:latin typeface="+mn-lt"/>
                          <a:ea typeface="Cambria"/>
                          <a:cs typeface="Times New Roman"/>
                        </a:rPr>
                        <a:t>lbs</a:t>
                      </a:r>
                      <a:endParaRPr lang="en-US" sz="2400" b="1" dirty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Cambria"/>
                          <a:cs typeface="Times New Roman"/>
                        </a:rPr>
                        <a:t>Weight</a:t>
                      </a:r>
                      <a:endParaRPr lang="en-US" sz="240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lain" startAt="210"/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lbs</a:t>
                      </a:r>
                      <a:endParaRPr lang="en-US" sz="2400" b="1" dirty="0" smtClean="0"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34.67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BMI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31.88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OBESE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FF0000"/>
                        </a:solidFill>
                        <a:effectLst/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mbria"/>
                          <a:cs typeface="Times New Roman"/>
                        </a:rPr>
                        <a:t>OBESE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2913"/>
            <a:ext cx="8229600" cy="455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04900"/>
              </p:ext>
            </p:extLst>
          </p:nvPr>
        </p:nvGraphicFramePr>
        <p:xfrm>
          <a:off x="842172" y="1851742"/>
          <a:ext cx="75961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Document" r:id="rId4" imgW="5486400" imgH="2933700" progId="Word.Document.12">
                  <p:embed/>
                </p:oleObj>
              </mc:Choice>
              <mc:Fallback>
                <p:oleObj name="Document" r:id="rId4" imgW="54864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172" y="1851742"/>
                        <a:ext cx="75961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Bill’s &amp; Bob’s BMI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3395" y="797008"/>
            <a:ext cx="90006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Activity:</a:t>
            </a:r>
          </a:p>
          <a:p>
            <a:endParaRPr lang="en-US" dirty="0" smtClean="0"/>
          </a:p>
          <a:p>
            <a:r>
              <a:rPr lang="en-US" sz="3200" i="1" dirty="0" smtClean="0"/>
              <a:t>Calculating and critiquing Body Mass Index (BMI)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15023"/>
            <a:ext cx="8229600" cy="381114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3200" dirty="0" smtClean="0"/>
              <a:t>Most </a:t>
            </a:r>
            <a:r>
              <a:rPr lang="en-US" sz="3200" dirty="0"/>
              <a:t>of the data </a:t>
            </a:r>
            <a:r>
              <a:rPr lang="en-US" sz="3200" dirty="0" smtClean="0"/>
              <a:t>we </a:t>
            </a:r>
            <a:r>
              <a:rPr lang="en-US" sz="3200" dirty="0"/>
              <a:t>see for national trends of obesity are based on BMI.  Do you think this is a problem? Why or why not</a:t>
            </a:r>
            <a:r>
              <a:rPr lang="en-US" sz="3200" dirty="0" smtClean="0"/>
              <a:t>?</a:t>
            </a:r>
          </a:p>
          <a:p>
            <a:pPr lvl="1">
              <a:buFont typeface="Arial"/>
              <a:buChar char="•"/>
            </a:pPr>
            <a:endParaRPr lang="en-US" sz="3200" dirty="0"/>
          </a:p>
          <a:p>
            <a:pPr lvl="1">
              <a:buFont typeface="Arial"/>
              <a:buChar char="•"/>
            </a:pPr>
            <a:r>
              <a:rPr lang="en-US" sz="3200" dirty="0" smtClean="0"/>
              <a:t>Share your thoughts with the 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68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96665"/>
            <a:ext cx="8229600" cy="87334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800" dirty="0" smtClean="0"/>
              <a:t>We can directly measure body fat by:</a:t>
            </a:r>
            <a:endParaRPr lang="en-US" sz="2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42637" y="2642700"/>
            <a:ext cx="7956294" cy="31214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lvl="2">
              <a:lnSpc>
                <a:spcPct val="150000"/>
              </a:lnSpc>
            </a:pPr>
            <a:r>
              <a:rPr lang="en-US" sz="2800" dirty="0" smtClean="0">
                <a:latin typeface="Calibri"/>
                <a:cs typeface="Calibri"/>
              </a:rPr>
              <a:t>Body density in water</a:t>
            </a:r>
            <a:endParaRPr lang="en-US" sz="2800" dirty="0">
              <a:latin typeface="Calibri"/>
              <a:cs typeface="Calibri"/>
            </a:endParaRPr>
          </a:p>
          <a:p>
            <a:pPr marL="228600" lvl="2">
              <a:lnSpc>
                <a:spcPct val="150000"/>
              </a:lnSpc>
            </a:pPr>
            <a:r>
              <a:rPr lang="en-US" sz="2800" dirty="0">
                <a:latin typeface="Calibri"/>
                <a:cs typeface="Calibri"/>
              </a:rPr>
              <a:t>T</a:t>
            </a:r>
            <a:r>
              <a:rPr lang="en-US" sz="2800" dirty="0" smtClean="0">
                <a:latin typeface="Calibri"/>
                <a:cs typeface="Calibri"/>
              </a:rPr>
              <a:t>hickness of subcutaneous fat </a:t>
            </a:r>
            <a:r>
              <a:rPr lang="en-US" sz="2800" dirty="0">
                <a:latin typeface="Calibri"/>
                <a:cs typeface="Calibri"/>
              </a:rPr>
              <a:t>just under the </a:t>
            </a:r>
            <a:r>
              <a:rPr lang="en-US" sz="2800" dirty="0" smtClean="0">
                <a:latin typeface="Calibri"/>
                <a:cs typeface="Calibri"/>
              </a:rPr>
              <a:t>skin</a:t>
            </a:r>
          </a:p>
          <a:p>
            <a:pPr marL="228600" lvl="2">
              <a:lnSpc>
                <a:spcPct val="150000"/>
              </a:lnSpc>
            </a:pPr>
            <a:r>
              <a:rPr lang="en-US" sz="2800" dirty="0">
                <a:latin typeface="Calibri"/>
                <a:cs typeface="Calibri"/>
              </a:rPr>
              <a:t>DEXA </a:t>
            </a:r>
            <a:r>
              <a:rPr lang="en-US" sz="2800" dirty="0" smtClean="0">
                <a:latin typeface="Calibri"/>
                <a:cs typeface="Calibri"/>
              </a:rPr>
              <a:t>Scan</a:t>
            </a:r>
          </a:p>
          <a:p>
            <a:pPr marL="228600" lvl="2">
              <a:lnSpc>
                <a:spcPct val="150000"/>
              </a:lnSpc>
            </a:pPr>
            <a:r>
              <a:rPr lang="en-US" sz="2800" dirty="0" smtClean="0">
                <a:latin typeface="Calibri"/>
                <a:cs typeface="Calibri"/>
              </a:rPr>
              <a:t>Bioelectrical impedance</a:t>
            </a:r>
            <a:endParaRPr lang="en-US" sz="2800" dirty="0">
              <a:latin typeface="Calibri"/>
              <a:cs typeface="Calibri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sz="2800" dirty="0" smtClean="0">
              <a:latin typeface="Calibri"/>
              <a:cs typeface="Calibri"/>
            </a:endParaRPr>
          </a:p>
          <a:p>
            <a:pPr marL="914400" lvl="2" indent="0">
              <a:buNone/>
            </a:pPr>
            <a:endParaRPr lang="en-US" dirty="0" smtClean="0">
              <a:latin typeface="Calibri"/>
              <a:cs typeface="Calibri"/>
              <a:sym typeface="Times New Roman" charset="0"/>
            </a:endParaRPr>
          </a:p>
          <a:p>
            <a:pPr marL="704850" lvl="1" indent="-304800"/>
            <a:endParaRPr lang="en-US" dirty="0" smtClean="0">
              <a:latin typeface="Calibri"/>
              <a:cs typeface="Calibri"/>
            </a:endParaRPr>
          </a:p>
          <a:p>
            <a:pPr marL="704850" lvl="1" indent="-304800"/>
            <a:endParaRPr lang="en-US" dirty="0">
              <a:latin typeface="Calibri"/>
              <a:ea typeface="ヒラギノ明朝 ProN W3" charset="0"/>
              <a:cs typeface="Calibri"/>
              <a:sym typeface="Times New Roman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09600" y="271098"/>
            <a:ext cx="8229600" cy="166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z="4000" dirty="0" smtClean="0"/>
              <a:t>What’s a better way to measure if an individual is a healthy weight?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03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smtClean="0"/>
              <a:t>We can directly measure body fat by:</a:t>
            </a:r>
            <a:endParaRPr lang="en-US" sz="32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42637" y="1835540"/>
            <a:ext cx="7956294" cy="31214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lvl="2">
              <a:lnSpc>
                <a:spcPct val="150000"/>
              </a:lnSpc>
            </a:pPr>
            <a:r>
              <a:rPr lang="en-US" sz="2800" dirty="0" smtClean="0">
                <a:latin typeface="Calibri"/>
                <a:cs typeface="Calibri"/>
              </a:rPr>
              <a:t>Body density in water</a:t>
            </a:r>
            <a:endParaRPr lang="en-US" sz="2800" dirty="0">
              <a:latin typeface="Calibri"/>
              <a:cs typeface="Calibri"/>
            </a:endParaRPr>
          </a:p>
          <a:p>
            <a:pPr marL="228600" lvl="2">
              <a:lnSpc>
                <a:spcPct val="150000"/>
              </a:lnSpc>
            </a:pPr>
            <a:r>
              <a:rPr lang="en-US" sz="2800" dirty="0">
                <a:latin typeface="Calibri"/>
                <a:cs typeface="Calibri"/>
              </a:rPr>
              <a:t>T</a:t>
            </a:r>
            <a:r>
              <a:rPr lang="en-US" sz="2800" dirty="0" smtClean="0">
                <a:latin typeface="Calibri"/>
                <a:cs typeface="Calibri"/>
              </a:rPr>
              <a:t>hickness of subcutaneous fat </a:t>
            </a:r>
            <a:r>
              <a:rPr lang="en-US" sz="2800" dirty="0">
                <a:latin typeface="Calibri"/>
                <a:cs typeface="Calibri"/>
              </a:rPr>
              <a:t>just under the </a:t>
            </a:r>
            <a:r>
              <a:rPr lang="en-US" sz="2800" dirty="0" smtClean="0">
                <a:latin typeface="Calibri"/>
                <a:cs typeface="Calibri"/>
              </a:rPr>
              <a:t>skin</a:t>
            </a:r>
          </a:p>
          <a:p>
            <a:pPr marL="228600" lvl="2">
              <a:lnSpc>
                <a:spcPct val="150000"/>
              </a:lnSpc>
            </a:pPr>
            <a:r>
              <a:rPr lang="en-US" sz="2800" dirty="0">
                <a:latin typeface="Calibri"/>
                <a:cs typeface="Calibri"/>
              </a:rPr>
              <a:t>DEXA </a:t>
            </a:r>
            <a:r>
              <a:rPr lang="en-US" sz="2800" dirty="0" smtClean="0">
                <a:latin typeface="Calibri"/>
                <a:cs typeface="Calibri"/>
              </a:rPr>
              <a:t>Scan</a:t>
            </a:r>
          </a:p>
          <a:p>
            <a:pPr marL="228600" lvl="2">
              <a:lnSpc>
                <a:spcPct val="150000"/>
              </a:lnSpc>
            </a:pPr>
            <a:r>
              <a:rPr lang="en-US" sz="2800" dirty="0" smtClean="0">
                <a:latin typeface="Calibri"/>
                <a:cs typeface="Calibri"/>
              </a:rPr>
              <a:t>Bioelectrical impedance</a:t>
            </a:r>
            <a:endParaRPr lang="en-US" sz="2800" dirty="0">
              <a:latin typeface="Calibri"/>
              <a:cs typeface="Calibri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sz="2800" dirty="0" smtClean="0">
              <a:latin typeface="Calibri"/>
              <a:cs typeface="Calibri"/>
            </a:endParaRPr>
          </a:p>
          <a:p>
            <a:pPr marL="914400" lvl="2" indent="0">
              <a:buNone/>
            </a:pPr>
            <a:endParaRPr lang="en-US" dirty="0" smtClean="0">
              <a:latin typeface="Calibri"/>
              <a:cs typeface="Calibri"/>
              <a:sym typeface="Times New Roman" charset="0"/>
            </a:endParaRPr>
          </a:p>
          <a:p>
            <a:pPr marL="704850" lvl="1" indent="-304800"/>
            <a:endParaRPr lang="en-US" dirty="0" smtClean="0">
              <a:latin typeface="Calibri"/>
              <a:cs typeface="Calibri"/>
            </a:endParaRPr>
          </a:p>
          <a:p>
            <a:pPr marL="704850" lvl="1" indent="-304800"/>
            <a:endParaRPr lang="en-US" dirty="0">
              <a:latin typeface="Calibri"/>
              <a:ea typeface="ヒラギノ明朝 ProN W3" charset="0"/>
              <a:cs typeface="Calibri"/>
              <a:sym typeface="Times New Roman" charset="0"/>
            </a:endParaRPr>
          </a:p>
        </p:txBody>
      </p:sp>
      <p:pic>
        <p:nvPicPr>
          <p:cNvPr id="8" name="Content Placeholder 10"/>
          <p:cNvPicPr>
            <a:picLocks noChangeAspect="1"/>
          </p:cNvPicPr>
          <p:nvPr/>
        </p:nvPicPr>
        <p:blipFill>
          <a:blip r:embed="rId2"/>
          <a:srcRect t="14579" b="14579"/>
          <a:stretch>
            <a:fillRect/>
          </a:stretch>
        </p:blipFill>
        <p:spPr>
          <a:xfrm>
            <a:off x="0" y="0"/>
            <a:ext cx="3600385" cy="3519780"/>
          </a:xfrm>
          <a:prstGeom prst="rect">
            <a:avLst/>
          </a:prstGeom>
        </p:spPr>
      </p:pic>
      <p:pic>
        <p:nvPicPr>
          <p:cNvPr id="9" name="Picture 8" descr="war02540_07_11.jpg"/>
          <p:cNvPicPr>
            <a:picLocks noChangeAspect="1"/>
          </p:cNvPicPr>
          <p:nvPr/>
        </p:nvPicPr>
        <p:blipFill rotWithShape="1">
          <a:blip r:embed="rId3" cstate="print"/>
          <a:srcRect t="2789"/>
          <a:stretch/>
        </p:blipFill>
        <p:spPr>
          <a:xfrm>
            <a:off x="3600385" y="0"/>
            <a:ext cx="5691292" cy="3729542"/>
          </a:xfrm>
          <a:prstGeom prst="rect">
            <a:avLst/>
          </a:prstGeom>
        </p:spPr>
      </p:pic>
      <p:pic>
        <p:nvPicPr>
          <p:cNvPr id="10" name="Content Placeholder 6" descr="http://www.askthetrainer.com/image-files/obese-fat-loss.jpg"/>
          <p:cNvPicPr>
            <a:picLocks noChangeAspect="1" noChangeArrowheads="1"/>
          </p:cNvPicPr>
          <p:nvPr/>
        </p:nvPicPr>
        <p:blipFill rotWithShape="1">
          <a:blip r:embed="rId4" cstate="print"/>
          <a:srcRect l="158" r="-383"/>
          <a:stretch/>
        </p:blipFill>
        <p:spPr bwMode="auto">
          <a:xfrm>
            <a:off x="1245413" y="1994273"/>
            <a:ext cx="3304757" cy="453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6623" r="12042"/>
          <a:stretch/>
        </p:blipFill>
        <p:spPr>
          <a:xfrm>
            <a:off x="5011966" y="1784342"/>
            <a:ext cx="2518771" cy="49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51543" y="2405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Gill Sans"/>
                <a:cs typeface="Gill Sans"/>
              </a:rPr>
              <a:t>Women and Men need different amounts of body fat to be healthy</a:t>
            </a:r>
            <a:endParaRPr lang="en-US" sz="3600" b="1" dirty="0">
              <a:latin typeface="Gill Sans"/>
              <a:cs typeface="Gill San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452032"/>
              </p:ext>
            </p:extLst>
          </p:nvPr>
        </p:nvGraphicFramePr>
        <p:xfrm>
          <a:off x="457200" y="2050912"/>
          <a:ext cx="8229600" cy="326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975"/>
                <a:gridCol w="2374425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How much fat: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Women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Men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Too much?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&gt;32%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&gt;25%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Average?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25-32%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18-24%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Essential?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8-12%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3-5%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If you are fit?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21-24%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14-17%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b="1" dirty="0" smtClean="0"/>
                        <a:t>If you are</a:t>
                      </a:r>
                      <a:r>
                        <a:rPr lang="en-US" sz="2500" b="1" baseline="0" dirty="0" smtClean="0"/>
                        <a:t> an athlete?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14-20%</a:t>
                      </a:r>
                    </a:p>
                    <a:p>
                      <a:pPr algn="ctr"/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/>
                        <a:t>6-13%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fat? It matters!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77" r="-550"/>
          <a:stretch/>
        </p:blipFill>
        <p:spPr>
          <a:xfrm>
            <a:off x="1327674" y="1861591"/>
            <a:ext cx="6386468" cy="3722936"/>
          </a:xfrm>
        </p:spPr>
      </p:pic>
      <p:sp>
        <p:nvSpPr>
          <p:cNvPr id="4" name="TextBox 3"/>
          <p:cNvSpPr txBox="1"/>
          <p:nvPr/>
        </p:nvSpPr>
        <p:spPr>
          <a:xfrm>
            <a:off x="8875367" y="2330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294281" y="1772251"/>
            <a:ext cx="8392519" cy="261973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</a:t>
            </a:r>
            <a:r>
              <a:rPr lang="en-US" sz="3600" u="sng" dirty="0" smtClean="0"/>
              <a:t>IS</a:t>
            </a:r>
            <a:r>
              <a:rPr lang="en-US" sz="3600" dirty="0" smtClean="0"/>
              <a:t> obesity?</a:t>
            </a:r>
          </a:p>
          <a:p>
            <a:pPr marL="457200" lvl="1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lvl="1">
              <a:buFont typeface="Arial"/>
              <a:buChar char="•"/>
            </a:pPr>
            <a:r>
              <a:rPr lang="en-US" sz="3200" dirty="0" smtClean="0"/>
              <a:t>Body </a:t>
            </a:r>
            <a:r>
              <a:rPr lang="en-US" sz="3200" dirty="0"/>
              <a:t>fat greater than </a:t>
            </a:r>
            <a:r>
              <a:rPr lang="en-US" sz="3200" dirty="0" smtClean="0"/>
              <a:t>25% </a:t>
            </a:r>
            <a:r>
              <a:rPr lang="en-US" sz="3200" dirty="0"/>
              <a:t>for men and </a:t>
            </a:r>
            <a:r>
              <a:rPr lang="en-US" sz="3200" dirty="0" smtClean="0"/>
              <a:t>32% </a:t>
            </a:r>
            <a:r>
              <a:rPr lang="en-US" sz="3200" dirty="0"/>
              <a:t>for women. </a:t>
            </a:r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Body mass index (BMI) over </a:t>
            </a:r>
            <a:r>
              <a:rPr lang="en-US" sz="3200" dirty="0" smtClean="0"/>
              <a:t>30</a:t>
            </a:r>
          </a:p>
          <a:p>
            <a:pPr marL="457200" lvl="1" indent="0">
              <a:buNone/>
            </a:pPr>
            <a:endParaRPr lang="en-US" dirty="0"/>
          </a:p>
          <a:p>
            <a:pPr marL="704850" lvl="1" indent="-304800"/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://www.askthetrainer.com/image-files/obese-fat-los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74922" r="-74922"/>
          <a:stretch>
            <a:fillRect/>
          </a:stretch>
        </p:blipFill>
        <p:spPr bwMode="auto">
          <a:xfrm>
            <a:off x="889721" y="1374071"/>
            <a:ext cx="7379068" cy="4058203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13" name="Group 12"/>
          <p:cNvGrpSpPr/>
          <p:nvPr/>
        </p:nvGrpSpPr>
        <p:grpSpPr>
          <a:xfrm>
            <a:off x="5812415" y="3359827"/>
            <a:ext cx="2752134" cy="369332"/>
            <a:chOff x="6029009" y="3801822"/>
            <a:chExt cx="2752134" cy="369332"/>
          </a:xfrm>
          <a:solidFill>
            <a:srgbClr val="FFFFFF"/>
          </a:solidFill>
        </p:grpSpPr>
        <p:sp>
          <p:nvSpPr>
            <p:cNvPr id="2" name="TextBox 1"/>
            <p:cNvSpPr txBox="1"/>
            <p:nvPr/>
          </p:nvSpPr>
          <p:spPr>
            <a:xfrm>
              <a:off x="6799749" y="3801822"/>
              <a:ext cx="198139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Subcutaneous fat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029009" y="4018752"/>
              <a:ext cx="707406" cy="1"/>
            </a:xfrm>
            <a:prstGeom prst="straightConnector1">
              <a:avLst/>
            </a:prstGeom>
            <a:grpFill/>
            <a:ln>
              <a:solidFill>
                <a:srgbClr val="00FF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>
            <a:off x="2112502" y="2322404"/>
            <a:ext cx="1855250" cy="674528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99774" y="3455504"/>
            <a:ext cx="2848478" cy="369332"/>
            <a:chOff x="439006" y="3970413"/>
            <a:chExt cx="2848478" cy="369332"/>
          </a:xfrm>
          <a:solidFill>
            <a:srgbClr val="FFFFFF"/>
          </a:solidFill>
        </p:grpSpPr>
        <p:cxnSp>
          <p:nvCxnSpPr>
            <p:cNvPr id="8" name="Straight Arrow Connector 7"/>
            <p:cNvCxnSpPr/>
            <p:nvPr/>
          </p:nvCxnSpPr>
          <p:spPr>
            <a:xfrm>
              <a:off x="2363372" y="4171154"/>
              <a:ext cx="924112" cy="0"/>
            </a:xfrm>
            <a:prstGeom prst="straightConnector1">
              <a:avLst/>
            </a:prstGeom>
            <a:grpFill/>
            <a:ln>
              <a:solidFill>
                <a:srgbClr val="00FF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39006" y="3970413"/>
              <a:ext cx="198139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Subcutaneous fat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7418" y="2081910"/>
            <a:ext cx="13350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Visceral fat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47295" y="5594103"/>
            <a:ext cx="494641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Not all body fat is created equal!</a:t>
            </a:r>
            <a:endParaRPr lang="en-US" sz="2800" dirty="0"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Where’s the fat? It matters!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7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fat for a reason!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81500"/>
            <a:ext cx="8229602" cy="4358633"/>
          </a:xfrm>
        </p:spPr>
        <p:txBody>
          <a:bodyPr/>
          <a:lstStyle/>
          <a:p>
            <a:r>
              <a:rPr lang="en-US" sz="3600" dirty="0" smtClean="0"/>
              <a:t>What is the purpose of visceral fat?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600" dirty="0" smtClean="0"/>
              <a:t>What is the purpose of subcutaneous fat?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130600" y="3133731"/>
            <a:ext cx="4176374" cy="3190201"/>
            <a:chOff x="4130600" y="3133731"/>
            <a:chExt cx="4176374" cy="31902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8829"/>
            <a:stretch/>
          </p:blipFill>
          <p:spPr>
            <a:xfrm>
              <a:off x="4958510" y="3133731"/>
              <a:ext cx="3348464" cy="3190201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130600" y="4130825"/>
              <a:ext cx="1507433" cy="3679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Calibri"/>
                  <a:cs typeface="Calibri"/>
                </a:rPr>
                <a:t>Visceral Fat</a:t>
              </a:r>
              <a:endParaRPr lang="en-US" b="1" dirty="0"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0600" y="5816393"/>
              <a:ext cx="19328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Calibri"/>
                  <a:cs typeface="Calibri"/>
                </a:rPr>
                <a:t>Subcutaneous Fat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28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840"/>
            <a:ext cx="8229600" cy="1143000"/>
          </a:xfrm>
        </p:spPr>
        <p:txBody>
          <a:bodyPr/>
          <a:lstStyle/>
          <a:p>
            <a:r>
              <a:rPr lang="en-US" sz="2800" dirty="0" smtClean="0"/>
              <a:t>Disorders of adipose: </a:t>
            </a:r>
            <a:r>
              <a:rPr lang="en-US" sz="2800" dirty="0" err="1" smtClean="0"/>
              <a:t>Lipoma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66" y="2682860"/>
            <a:ext cx="38989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61" y="2486009"/>
            <a:ext cx="3559440" cy="35310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507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What happens when fat is stored in “unusual” places?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84" y="1764372"/>
            <a:ext cx="7689193" cy="44372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4005" y="3014655"/>
            <a:ext cx="2516315" cy="28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93840"/>
            <a:ext cx="8229600" cy="1143000"/>
          </a:xfrm>
        </p:spPr>
        <p:txBody>
          <a:bodyPr/>
          <a:lstStyle/>
          <a:p>
            <a:r>
              <a:rPr lang="en-US" sz="2800" dirty="0" smtClean="0"/>
              <a:t>Disorders of adipose: </a:t>
            </a:r>
            <a:r>
              <a:rPr lang="en-US" sz="2800" dirty="0" err="1" smtClean="0"/>
              <a:t>Lipidema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507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What happens when fat is stored in “unusual” places?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5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Wrap Up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9295"/>
            <a:ext cx="8229600" cy="43307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/>
              </a:rPr>
              <a:t>What factors contribute to </a:t>
            </a:r>
            <a:r>
              <a:rPr lang="en-US" dirty="0" smtClean="0">
                <a:latin typeface="+mj-lt"/>
                <a:cs typeface="Times New Roman"/>
              </a:rPr>
              <a:t>obesity?</a:t>
            </a:r>
          </a:p>
          <a:p>
            <a:pPr marL="0" indent="0">
              <a:buNone/>
            </a:pPr>
            <a:endParaRPr lang="en-US" dirty="0" smtClean="0">
              <a:latin typeface="+mj-lt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dirty="0">
                <a:latin typeface="+mj-lt"/>
              </a:rPr>
              <a:t>Weight gain is caused by positive energy </a:t>
            </a:r>
            <a:r>
              <a:rPr lang="en-US" dirty="0" smtClean="0">
                <a:latin typeface="+mj-lt"/>
              </a:rPr>
              <a:t>balance</a:t>
            </a:r>
          </a:p>
          <a:p>
            <a:pPr lvl="1">
              <a:buFont typeface="Arial"/>
              <a:buChar char="•"/>
            </a:pPr>
            <a:endParaRPr lang="en-US" dirty="0">
              <a:latin typeface="+mj-lt"/>
            </a:endParaRPr>
          </a:p>
          <a:p>
            <a:pPr marL="0" lvl="1" indent="0">
              <a:buNone/>
            </a:pPr>
            <a:r>
              <a:rPr lang="en-US" dirty="0" smtClean="0">
                <a:latin typeface="+mj-lt"/>
              </a:rPr>
              <a:t>(Positive energy balance is when there is more energy coming into the body than what is being used)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7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Wrap Up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9295"/>
            <a:ext cx="8229600" cy="43307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/>
              </a:rPr>
              <a:t>What factors impact your calorie allowance</a:t>
            </a:r>
            <a:r>
              <a:rPr lang="en-US" dirty="0" smtClean="0">
                <a:cs typeface="Times New Roman"/>
              </a:rPr>
              <a:t>?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Gender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Activity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Resting metabolism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>
                <a:cs typeface="Times New Roman"/>
                <a:sym typeface="Times New Roman" charset="0"/>
              </a:rPr>
              <a:t>Height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cs typeface="Times New Roman"/>
                <a:sym typeface="Times New Roman" charset="0"/>
              </a:rPr>
              <a:t>Lean muscle mass (the amount of muscle you have)</a:t>
            </a:r>
            <a:endParaRPr lang="en-US" dirty="0">
              <a:cs typeface="Times New Roman"/>
              <a:sym typeface="Times New Roman" charset="0"/>
            </a:endParaRPr>
          </a:p>
          <a:p>
            <a:pPr marL="0" indent="0">
              <a:buNone/>
            </a:pPr>
            <a:endParaRPr lang="en-US" dirty="0" smtClean="0">
              <a:latin typeface="+mj-lt"/>
              <a:cs typeface="Times New Roman"/>
              <a:sym typeface="Times New Roman" charset="0"/>
            </a:endParaRPr>
          </a:p>
          <a:p>
            <a:pPr marL="304800" indent="-304800"/>
            <a:endParaRPr lang="en-US" dirty="0" smtClean="0">
              <a:latin typeface="+mj-lt"/>
              <a:cs typeface="Times New Roman"/>
            </a:endParaRPr>
          </a:p>
          <a:p>
            <a:pPr marL="304800" indent="-304800"/>
            <a:endParaRPr lang="en-US" dirty="0">
              <a:latin typeface="Times New Roman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418438"/>
            <a:ext cx="8229600" cy="274163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cs typeface="Times New Roman"/>
                <a:sym typeface="Times New Roman" charset="0"/>
              </a:rPr>
              <a:t>Begin to explain resting metabolic rate using the Lesson 3.1 Homework worksheet</a:t>
            </a:r>
            <a:endParaRPr lang="en-US" dirty="0">
              <a:ea typeface="ヒラギノ明朝 ProN W6" charset="0"/>
              <a:cs typeface="Times New Roman"/>
              <a:sym typeface="Times New Roman Bold" charset="0"/>
            </a:endParaRPr>
          </a:p>
          <a:p>
            <a:pPr marL="304800" indent="-304800"/>
            <a:endParaRPr lang="en-US" dirty="0">
              <a:latin typeface="Times New Roman"/>
              <a:ea typeface="ヒラギノ明朝 ProN W3" charset="0"/>
              <a:cs typeface="Times New Roman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14794"/>
            <a:ext cx="8229600" cy="10037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None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Why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 obesity a health concern</a:t>
            </a:r>
            <a:r>
              <a:rPr lang="en-US" dirty="0"/>
              <a:t>?  </a:t>
            </a:r>
            <a:endParaRPr lang="en-US" dirty="0" smtClean="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None/>
            </a:pPr>
            <a:endParaRPr lang="en-US" dirty="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None/>
            </a:pPr>
            <a:r>
              <a:rPr lang="en-US" dirty="0" smtClean="0"/>
              <a:t>What </a:t>
            </a:r>
            <a:r>
              <a:rPr lang="en-US" dirty="0"/>
              <a:t>chronic problems </a:t>
            </a:r>
            <a:r>
              <a:rPr lang="en-US" dirty="0" smtClean="0"/>
              <a:t>might it  lead to?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0"/>
            <a:ext cx="8229600" cy="904940"/>
          </a:xfrm>
        </p:spPr>
        <p:txBody>
          <a:bodyPr/>
          <a:lstStyle/>
          <a:p>
            <a:r>
              <a:rPr lang="en-US" sz="3200" dirty="0" smtClean="0"/>
              <a:t>Obesity affects every organ system</a:t>
            </a:r>
            <a:endParaRPr lang="en-US" sz="3200" dirty="0"/>
          </a:p>
        </p:txBody>
      </p:sp>
      <p:graphicFrame>
        <p:nvGraphicFramePr>
          <p:cNvPr id="5" name="Group 6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289696"/>
              </p:ext>
            </p:extLst>
          </p:nvPr>
        </p:nvGraphicFramePr>
        <p:xfrm>
          <a:off x="228600" y="1235404"/>
          <a:ext cx="8686801" cy="511167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70546"/>
                <a:gridCol w="6116255"/>
              </a:tblGrid>
              <a:tr h="387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System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Examples of comorbidity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03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Cardiovascular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5563" marR="0" lvl="0" indent="-55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Atherosclerosis; Coronary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heart disease; Hypertension; Congestive heart failure; Peripheral artery disease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Pulmonary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Sleep apnea; Asthma; Pulmonary embolus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Reduced </a:t>
                      </a:r>
                      <a:r>
                        <a:rPr kumimoji="0" lang="en-US" sz="2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immune response</a:t>
                      </a:r>
                      <a:endParaRPr kumimoji="0" lang="en-US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Endocrine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 2 diabetes; Dyslipidemia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01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Gastrointestinal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Gastroesophageal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reflux; Fatty liver disease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Musculoskeletal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Osteoarthritis; Back pain; Gout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Cancer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Breast; Prostate; Colon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88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Neurological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Macular degeneration; Depression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Psychosocial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Discrimination; Quality of life; Absenteeism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7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percent of people that are </a:t>
            </a:r>
            <a:r>
              <a:rPr lang="en-US" u="sng" dirty="0" smtClean="0"/>
              <a:t>overweight</a:t>
            </a:r>
            <a:r>
              <a:rPr lang="en-US" dirty="0" smtClean="0"/>
              <a:t> in </a:t>
            </a:r>
            <a:r>
              <a:rPr lang="en-US" dirty="0"/>
              <a:t>the US is </a:t>
            </a:r>
            <a:r>
              <a:rPr lang="en-US" dirty="0" smtClean="0"/>
              <a:t>changing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482" y="6286307"/>
            <a:ext cx="22479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35" y="1471302"/>
            <a:ext cx="6888026" cy="3898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4313" y="5578421"/>
            <a:ext cx="3226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Overweight: BMI ≥ 25 &lt; 30</a:t>
            </a:r>
          </a:p>
          <a:p>
            <a:r>
              <a:rPr lang="en-US" sz="2000" dirty="0" smtClean="0"/>
              <a:t>Obese: BMI &gt;30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26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482" y="6286307"/>
            <a:ext cx="22479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4313" y="5578421"/>
            <a:ext cx="3226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Overweight: BMI ≥ 25 &lt; 30</a:t>
            </a:r>
          </a:p>
          <a:p>
            <a:r>
              <a:rPr lang="en-US" sz="2000" dirty="0" smtClean="0"/>
              <a:t>Obese: BMI &gt;30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61" y="1615529"/>
            <a:ext cx="6888026" cy="3898592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74841" y="274638"/>
            <a:ext cx="87943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The percent of people that are </a:t>
            </a:r>
            <a:r>
              <a:rPr lang="en-US" u="sng" dirty="0" smtClean="0"/>
              <a:t>obese</a:t>
            </a:r>
            <a:r>
              <a:rPr lang="en-US" dirty="0" smtClean="0"/>
              <a:t> in the US is increasing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MI Movi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725" y="176213"/>
            <a:ext cx="8281988" cy="6211887"/>
          </a:xfrm>
        </p:spPr>
      </p:pic>
    </p:spTree>
    <p:extLst>
      <p:ext uri="{BB962C8B-B14F-4D97-AF65-F5344CB8AC3E}">
        <p14:creationId xmlns:p14="http://schemas.microsoft.com/office/powerpoint/2010/main" val="7015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4527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3200" dirty="0"/>
              <a:t>Body fat greater than 25 % for men and 32 % for women. 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 Body mass index (BMI) over </a:t>
            </a:r>
            <a:r>
              <a:rPr lang="en-US" sz="3200" dirty="0" smtClean="0"/>
              <a:t>30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200" y="39796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What is body composition?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30476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Two general ways to measure body composition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8900"/>
            <a:ext cx="8229600" cy="2509823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3200" dirty="0" smtClean="0"/>
              <a:t>Directly measure body fat</a:t>
            </a:r>
          </a:p>
          <a:p>
            <a:pPr lvl="1">
              <a:buFont typeface="Arial"/>
              <a:buChar char="•"/>
            </a:pPr>
            <a:endParaRPr lang="en-US" sz="3200" dirty="0"/>
          </a:p>
          <a:p>
            <a:pPr lvl="1">
              <a:buFont typeface="Arial"/>
              <a:buChar char="•"/>
            </a:pPr>
            <a:r>
              <a:rPr lang="en-US" sz="3200" b="1" dirty="0" smtClean="0"/>
              <a:t>Indirectly measure height and weight and relate it to body fat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35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13203</TotalTime>
  <Words>769</Words>
  <Application>Microsoft Macintosh PowerPoint</Application>
  <PresentationFormat>On-screen Show (4:3)</PresentationFormat>
  <Paragraphs>169</Paragraphs>
  <Slides>26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MD final colors</vt:lpstr>
      <vt:lpstr>Document</vt:lpstr>
      <vt:lpstr>PowerPoint Presentation</vt:lpstr>
      <vt:lpstr>Do Now</vt:lpstr>
      <vt:lpstr>Do Now</vt:lpstr>
      <vt:lpstr>Obesity affects every organ system</vt:lpstr>
      <vt:lpstr>The percent of people that are overweight in the US is changing</vt:lpstr>
      <vt:lpstr>PowerPoint Presentation</vt:lpstr>
      <vt:lpstr>PowerPoint Presentation</vt:lpstr>
      <vt:lpstr>Obesity</vt:lpstr>
      <vt:lpstr>Two general ways to measure body composition</vt:lpstr>
      <vt:lpstr>Measure height and weight and relate it to body fat</vt:lpstr>
      <vt:lpstr>Activity:  Calculate Bill’s and Bob’s Body Mass Index (BMI)</vt:lpstr>
      <vt:lpstr>Calculate Bill’s &amp; Bob’s BMI</vt:lpstr>
      <vt:lpstr>Activity:  Calculate Bill’s and Bob’s Body Mass Index (BMI)</vt:lpstr>
      <vt:lpstr>PowerPoint Presentation</vt:lpstr>
      <vt:lpstr>PowerPoint Presentation</vt:lpstr>
      <vt:lpstr>We can directly measure body fat by:</vt:lpstr>
      <vt:lpstr>We can directly measure body fat by:</vt:lpstr>
      <vt:lpstr>PowerPoint Presentation</vt:lpstr>
      <vt:lpstr>Where’s the fat? It matters!</vt:lpstr>
      <vt:lpstr>Where’s the fat? It matters!</vt:lpstr>
      <vt:lpstr>We have fat for a reason!</vt:lpstr>
      <vt:lpstr>Disorders of adipose: Lipoma</vt:lpstr>
      <vt:lpstr>Disorders of adipose: Lipidema</vt:lpstr>
      <vt:lpstr>Wrap Up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Stephanie Tammen</cp:lastModifiedBy>
  <cp:revision>243</cp:revision>
  <cp:lastPrinted>2010-11-09T17:54:24Z</cp:lastPrinted>
  <dcterms:created xsi:type="dcterms:W3CDTF">2012-01-20T17:36:20Z</dcterms:created>
  <dcterms:modified xsi:type="dcterms:W3CDTF">2014-12-04T23:44:45Z</dcterms:modified>
</cp:coreProperties>
</file>